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5143500" cx="9144000"/>
  <p:notesSz cx="6858000" cy="9144000"/>
  <p:embeddedFontLst>
    <p:embeddedFont>
      <p:font typeface="Average"/>
      <p:regular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12775D4-5604-4343-A2CD-5ADCACA9515F}">
  <a:tblStyle styleId="{E12775D4-5604-4343-A2CD-5ADCACA951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22" Type="http://schemas.openxmlformats.org/officeDocument/2006/relationships/font" Target="fonts/Oswald-regular.fntdata"/><Relationship Id="rId10" Type="http://schemas.openxmlformats.org/officeDocument/2006/relationships/slide" Target="slides/slide3.xml"/><Relationship Id="rId21" Type="http://schemas.openxmlformats.org/officeDocument/2006/relationships/font" Target="fonts/Average-regular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ddc867baa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ddc867ba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47d6bc971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47d6bc971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47d6bc971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47d6bc971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47d6bc971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47d6bc971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47d6bc9719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47d6bc9719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357a0d0a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357a0d0a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357a0d0a4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357a0d0a4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357a0d0a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357a0d0a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357a0d0a4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d357a0d0a4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ddc867baa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ddc867baa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28a76e27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28a76e27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ddc867baa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ddc867baa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47d6bc971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47d6bc971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56" name="Google Shape;56;p14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Google Shape;87;p2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1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jpg"/><Relationship Id="rId4" Type="http://schemas.openxmlformats.org/officeDocument/2006/relationships/image" Target="../media/image15.jpg"/><Relationship Id="rId5" Type="http://schemas.openxmlformats.org/officeDocument/2006/relationships/image" Target="../media/image1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Relationship Id="rId4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issuu.com/axpirina/docs/ardubuuk" TargetMode="External"/><Relationship Id="rId4" Type="http://schemas.openxmlformats.org/officeDocument/2006/relationships/image" Target="../media/image2.png"/><Relationship Id="rId5" Type="http://schemas.openxmlformats.org/officeDocument/2006/relationships/hyperlink" Target="https://www.sparkfun.com/datasheets/Components/SMD/ATMega328.pdf" TargetMode="External"/><Relationship Id="rId6" Type="http://schemas.openxmlformats.org/officeDocument/2006/relationships/hyperlink" Target="http://www.krekr.nl/wp-content/uploads/2013/08/Arduino-uno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rotosupplies.com/product/l298p-motor-driver-shield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16.jpg"/><Relationship Id="rId5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Relationship Id="rId4" Type="http://schemas.openxmlformats.org/officeDocument/2006/relationships/image" Target="../media/image17.jpg"/><Relationship Id="rId5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67213" y="3967476"/>
            <a:ext cx="40957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13" y="-76200"/>
            <a:ext cx="9144000" cy="19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4500">
                <a:solidFill>
                  <a:srgbClr val="FF9900"/>
                </a:solidFill>
              </a:rPr>
              <a:t>MUNTAIA:</a:t>
            </a:r>
            <a:r>
              <a:rPr b="1" lang="eu" sz="4700">
                <a:solidFill>
                  <a:srgbClr val="FF9900"/>
                </a:solidFill>
              </a:rPr>
              <a:t> </a:t>
            </a:r>
            <a:endParaRPr b="1" sz="4700">
              <a:solidFill>
                <a:srgbClr val="FF99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3700">
                <a:solidFill>
                  <a:srgbClr val="FF9900"/>
                </a:solidFill>
              </a:rPr>
              <a:t>ARDUINO UNO (KONTROL PLAKA)+ FUNDUMOTO MOTOR SHIELD (MOTOR DRIVER)</a:t>
            </a:r>
            <a:endParaRPr b="1" sz="3700">
              <a:solidFill>
                <a:srgbClr val="FF9900"/>
              </a:solidFill>
            </a:endParaRPr>
          </a:p>
        </p:txBody>
      </p:sp>
      <p:sp>
        <p:nvSpPr>
          <p:cNvPr id="106" name="Google Shape;106;p25"/>
          <p:cNvSpPr txBox="1"/>
          <p:nvPr/>
        </p:nvSpPr>
        <p:spPr>
          <a:xfrm>
            <a:off x="671250" y="3174876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2100">
                <a:solidFill>
                  <a:srgbClr val="CACACA"/>
                </a:solidFill>
                <a:latin typeface="Droid Sans"/>
                <a:ea typeface="Droid Sans"/>
                <a:cs typeface="Droid Sans"/>
                <a:sym typeface="Droid Sans"/>
              </a:rPr>
              <a:t>2024 - 2025 IKASTURTE BUKAERAKO PROIEKTUA</a:t>
            </a:r>
            <a:endParaRPr sz="2100">
              <a:solidFill>
                <a:srgbClr val="CACACA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1000">
                <a:solidFill>
                  <a:srgbClr val="CACACA"/>
                </a:solidFill>
                <a:latin typeface="Droid Sans"/>
                <a:ea typeface="Droid Sans"/>
                <a:cs typeface="Droid Sans"/>
                <a:sym typeface="Droid Sans"/>
              </a:rPr>
              <a:t>IES USANDIZAGA-PEÑAFLORIDA-AMARA BHI</a:t>
            </a:r>
            <a:endParaRPr sz="2100">
              <a:solidFill>
                <a:srgbClr val="CACACA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pic>
        <p:nvPicPr>
          <p:cNvPr id="107" name="Google Shape;107;p25" title="Logo txikia.jpg fitxategiaren kopia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9825" y="3838051"/>
            <a:ext cx="192405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5"/>
          <p:cNvSpPr txBox="1"/>
          <p:nvPr/>
        </p:nvSpPr>
        <p:spPr>
          <a:xfrm>
            <a:off x="17488" y="1701425"/>
            <a:ext cx="9144000" cy="13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37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ROBOTIKA- PROGRAMAZIOA- KONTROLA</a:t>
            </a:r>
            <a:endParaRPr sz="37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BotKar-UPA</a:t>
            </a:r>
            <a:endParaRPr sz="4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4"/>
          <p:cNvSpPr txBox="1"/>
          <p:nvPr/>
        </p:nvSpPr>
        <p:spPr>
          <a:xfrm>
            <a:off x="0" y="71825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6.-</a:t>
            </a:r>
            <a:r>
              <a:rPr lang="e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u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ELIKADURA KABLEAK SHIELD-ean KONEKTATU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73" name="Google Shape;173;p34" title="IMG_150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850" y="718325"/>
            <a:ext cx="6182072" cy="41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4"/>
          <p:cNvSpPr txBox="1"/>
          <p:nvPr/>
        </p:nvSpPr>
        <p:spPr>
          <a:xfrm>
            <a:off x="6404925" y="915975"/>
            <a:ext cx="20784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1800">
                <a:solidFill>
                  <a:srgbClr val="FF0000"/>
                </a:solidFill>
                <a:latin typeface="Droid Sans"/>
                <a:ea typeface="Droid Sans"/>
                <a:cs typeface="Droid Sans"/>
                <a:sym typeface="Droid Sans"/>
              </a:rPr>
              <a:t>KABLE GORRIA</a:t>
            </a:r>
            <a:endParaRPr b="1" sz="1800">
              <a:solidFill>
                <a:srgbClr val="FF0000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175" name="Google Shape;175;p34"/>
          <p:cNvSpPr txBox="1"/>
          <p:nvPr/>
        </p:nvSpPr>
        <p:spPr>
          <a:xfrm>
            <a:off x="8249525" y="1968750"/>
            <a:ext cx="7635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1800">
                <a:solidFill>
                  <a:schemeClr val="accent3"/>
                </a:solidFill>
                <a:latin typeface="Droid Sans"/>
                <a:ea typeface="Droid Sans"/>
                <a:cs typeface="Droid Sans"/>
                <a:sym typeface="Droid Sans"/>
              </a:rPr>
              <a:t>VMS</a:t>
            </a:r>
            <a:endParaRPr b="1" sz="1800">
              <a:solidFill>
                <a:schemeClr val="accent3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176" name="Google Shape;176;p34"/>
          <p:cNvSpPr txBox="1"/>
          <p:nvPr/>
        </p:nvSpPr>
        <p:spPr>
          <a:xfrm>
            <a:off x="6492975" y="2713750"/>
            <a:ext cx="1902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 sz="1800">
                <a:solidFill>
                  <a:srgbClr val="0000FF"/>
                </a:solidFill>
                <a:latin typeface="Droid Sans"/>
                <a:ea typeface="Droid Sans"/>
                <a:cs typeface="Droid Sans"/>
                <a:sym typeface="Droid Sans"/>
              </a:rPr>
              <a:t>KABLE URDINA</a:t>
            </a:r>
            <a:endParaRPr sz="1800">
              <a:solidFill>
                <a:srgbClr val="0000FF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177" name="Google Shape;177;p34"/>
          <p:cNvSpPr txBox="1"/>
          <p:nvPr/>
        </p:nvSpPr>
        <p:spPr>
          <a:xfrm>
            <a:off x="8249525" y="3839225"/>
            <a:ext cx="7635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 sz="1800">
                <a:solidFill>
                  <a:schemeClr val="accent3"/>
                </a:solidFill>
                <a:latin typeface="Droid Sans"/>
                <a:ea typeface="Droid Sans"/>
                <a:cs typeface="Droid Sans"/>
                <a:sym typeface="Droid Sans"/>
              </a:rPr>
              <a:t>GND</a:t>
            </a:r>
            <a:endParaRPr sz="1800">
              <a:solidFill>
                <a:schemeClr val="accent3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cxnSp>
        <p:nvCxnSpPr>
          <p:cNvPr id="178" name="Google Shape;178;p34"/>
          <p:cNvCxnSpPr>
            <a:endCxn id="175" idx="1"/>
          </p:cNvCxnSpPr>
          <p:nvPr/>
        </p:nvCxnSpPr>
        <p:spPr>
          <a:xfrm flipH="1" rot="-5400000">
            <a:off x="7431275" y="1390050"/>
            <a:ext cx="827400" cy="809100"/>
          </a:xfrm>
          <a:prstGeom prst="curvedConnector2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cxnSp>
      <p:cxnSp>
        <p:nvCxnSpPr>
          <p:cNvPr id="179" name="Google Shape;179;p34"/>
          <p:cNvCxnSpPr>
            <a:stCxn id="176" idx="2"/>
            <a:endCxn id="177" idx="1"/>
          </p:cNvCxnSpPr>
          <p:nvPr/>
        </p:nvCxnSpPr>
        <p:spPr>
          <a:xfrm flipH="1" rot="-5400000">
            <a:off x="7403925" y="3233050"/>
            <a:ext cx="885900" cy="805500"/>
          </a:xfrm>
          <a:prstGeom prst="curvedConnector2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oval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/>
        </p:nvSpPr>
        <p:spPr>
          <a:xfrm>
            <a:off x="0" y="71825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7.- </a:t>
            </a:r>
            <a:r>
              <a:rPr lang="eu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MOTARRAREN KABLEAK SHIELD-ean KONEKTATU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5" name="Google Shape;185;p35"/>
          <p:cNvSpPr txBox="1"/>
          <p:nvPr/>
        </p:nvSpPr>
        <p:spPr>
          <a:xfrm>
            <a:off x="6316725" y="4014400"/>
            <a:ext cx="28272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1500">
                <a:solidFill>
                  <a:srgbClr val="FF0000"/>
                </a:solidFill>
                <a:latin typeface="Droid Sans"/>
                <a:ea typeface="Droid Sans"/>
                <a:cs typeface="Droid Sans"/>
                <a:sym typeface="Droid Sans"/>
              </a:rPr>
              <a:t>KABLE GORRIAK: KANPOAN</a:t>
            </a:r>
            <a:endParaRPr b="1" sz="1500">
              <a:solidFill>
                <a:srgbClr val="FF0000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pic>
        <p:nvPicPr>
          <p:cNvPr id="186" name="Google Shape;186;p35" title="IMG_150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70725"/>
            <a:ext cx="6100127" cy="4065758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5"/>
          <p:cNvSpPr txBox="1"/>
          <p:nvPr/>
        </p:nvSpPr>
        <p:spPr>
          <a:xfrm>
            <a:off x="6252525" y="718325"/>
            <a:ext cx="28914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1800">
                <a:solidFill>
                  <a:schemeClr val="lt2"/>
                </a:solidFill>
                <a:latin typeface="Droid Sans"/>
                <a:ea typeface="Droid Sans"/>
                <a:cs typeface="Droid Sans"/>
                <a:sym typeface="Droid Sans"/>
              </a:rPr>
              <a:t>ESKUBIKO MOTORRA</a:t>
            </a:r>
            <a:endParaRPr b="1" sz="1800">
              <a:solidFill>
                <a:schemeClr val="lt2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188" name="Google Shape;188;p35"/>
          <p:cNvSpPr txBox="1"/>
          <p:nvPr/>
        </p:nvSpPr>
        <p:spPr>
          <a:xfrm>
            <a:off x="6252525" y="1772600"/>
            <a:ext cx="28914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1800">
                <a:solidFill>
                  <a:schemeClr val="lt2"/>
                </a:solidFill>
                <a:latin typeface="Droid Sans"/>
                <a:ea typeface="Droid Sans"/>
                <a:cs typeface="Droid Sans"/>
                <a:sym typeface="Droid Sans"/>
              </a:rPr>
              <a:t>MOTOR A</a:t>
            </a:r>
            <a:endParaRPr b="1" sz="1800">
              <a:solidFill>
                <a:schemeClr val="lt2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cxnSp>
        <p:nvCxnSpPr>
          <p:cNvPr id="189" name="Google Shape;189;p35"/>
          <p:cNvCxnSpPr/>
          <p:nvPr/>
        </p:nvCxnSpPr>
        <p:spPr>
          <a:xfrm>
            <a:off x="7341825" y="1066400"/>
            <a:ext cx="28200" cy="803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cxnSp>
      <p:cxnSp>
        <p:nvCxnSpPr>
          <p:cNvPr id="190" name="Google Shape;190;p35"/>
          <p:cNvCxnSpPr/>
          <p:nvPr/>
        </p:nvCxnSpPr>
        <p:spPr>
          <a:xfrm>
            <a:off x="7976025" y="1073600"/>
            <a:ext cx="42300" cy="7890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oval"/>
            <a:tailEnd len="med" w="med" type="triangle"/>
          </a:ln>
        </p:spPr>
      </p:cxnSp>
      <p:sp>
        <p:nvSpPr>
          <p:cNvPr id="191" name="Google Shape;191;p35"/>
          <p:cNvSpPr txBox="1"/>
          <p:nvPr/>
        </p:nvSpPr>
        <p:spPr>
          <a:xfrm>
            <a:off x="6252525" y="2282100"/>
            <a:ext cx="28914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1800">
                <a:solidFill>
                  <a:schemeClr val="lt2"/>
                </a:solidFill>
                <a:latin typeface="Droid Sans"/>
                <a:ea typeface="Droid Sans"/>
                <a:cs typeface="Droid Sans"/>
                <a:sym typeface="Droid Sans"/>
              </a:rPr>
              <a:t>EZKERREKO MOTORRA</a:t>
            </a:r>
            <a:endParaRPr b="1" sz="1800">
              <a:solidFill>
                <a:schemeClr val="lt2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192" name="Google Shape;192;p35"/>
          <p:cNvSpPr txBox="1"/>
          <p:nvPr/>
        </p:nvSpPr>
        <p:spPr>
          <a:xfrm>
            <a:off x="6252525" y="3336375"/>
            <a:ext cx="28914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1800">
                <a:solidFill>
                  <a:schemeClr val="lt2"/>
                </a:solidFill>
                <a:latin typeface="Droid Sans"/>
                <a:ea typeface="Droid Sans"/>
                <a:cs typeface="Droid Sans"/>
                <a:sym typeface="Droid Sans"/>
              </a:rPr>
              <a:t>MOTOR B</a:t>
            </a:r>
            <a:endParaRPr b="1" sz="1800">
              <a:solidFill>
                <a:schemeClr val="lt2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cxnSp>
        <p:nvCxnSpPr>
          <p:cNvPr id="193" name="Google Shape;193;p35"/>
          <p:cNvCxnSpPr/>
          <p:nvPr/>
        </p:nvCxnSpPr>
        <p:spPr>
          <a:xfrm>
            <a:off x="7341825" y="2630175"/>
            <a:ext cx="28200" cy="803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cxnSp>
      <p:cxnSp>
        <p:nvCxnSpPr>
          <p:cNvPr id="194" name="Google Shape;194;p35"/>
          <p:cNvCxnSpPr/>
          <p:nvPr/>
        </p:nvCxnSpPr>
        <p:spPr>
          <a:xfrm>
            <a:off x="7976025" y="2637375"/>
            <a:ext cx="42300" cy="7890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oval"/>
            <a:tailEnd len="med" w="med" type="triangle"/>
          </a:ln>
        </p:spPr>
      </p:cxnSp>
      <p:cxnSp>
        <p:nvCxnSpPr>
          <p:cNvPr id="195" name="Google Shape;195;p35"/>
          <p:cNvCxnSpPr/>
          <p:nvPr/>
        </p:nvCxnSpPr>
        <p:spPr>
          <a:xfrm flipH="1" rot="10800000">
            <a:off x="6425850" y="2212400"/>
            <a:ext cx="2635200" cy="14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5"/>
          <p:cNvCxnSpPr/>
          <p:nvPr/>
        </p:nvCxnSpPr>
        <p:spPr>
          <a:xfrm flipH="1" rot="10800000">
            <a:off x="6425850" y="3837250"/>
            <a:ext cx="2635200" cy="14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35"/>
          <p:cNvSpPr txBox="1"/>
          <p:nvPr/>
        </p:nvSpPr>
        <p:spPr>
          <a:xfrm>
            <a:off x="6316725" y="4505825"/>
            <a:ext cx="28272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1500">
                <a:solidFill>
                  <a:srgbClr val="4A86E8"/>
                </a:solidFill>
                <a:latin typeface="Droid Sans"/>
                <a:ea typeface="Droid Sans"/>
                <a:cs typeface="Droid Sans"/>
                <a:sym typeface="Droid Sans"/>
              </a:rPr>
              <a:t>KABLE URDINAK:  BARRUAN</a:t>
            </a:r>
            <a:endParaRPr b="1" sz="1500">
              <a:solidFill>
                <a:srgbClr val="4A86E8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/>
        </p:nvSpPr>
        <p:spPr>
          <a:xfrm>
            <a:off x="0" y="71825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8</a:t>
            </a:r>
            <a:r>
              <a:rPr lang="e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.- </a:t>
            </a:r>
            <a:r>
              <a:rPr lang="eu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BATERIAK EUSKARRIAN JARRI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03" name="Google Shape;203;p36" title="IMG_150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50" y="642125"/>
            <a:ext cx="3229399" cy="2152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6" title="IMG_1506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54" y="2914900"/>
            <a:ext cx="3229394" cy="2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6" title="IMG_1507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66349" y="1265300"/>
            <a:ext cx="5525253" cy="3682603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6"/>
          <p:cNvSpPr txBox="1"/>
          <p:nvPr/>
        </p:nvSpPr>
        <p:spPr>
          <a:xfrm>
            <a:off x="42300" y="642088"/>
            <a:ext cx="9059400" cy="21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6000">
                <a:solidFill>
                  <a:srgbClr val="FF0000"/>
                </a:solidFill>
                <a:latin typeface="Droid Sans"/>
                <a:ea typeface="Droid Sans"/>
                <a:cs typeface="Droid Sans"/>
                <a:sym typeface="Droid Sans"/>
              </a:rPr>
              <a:t>KONTUZ!!!!</a:t>
            </a:r>
            <a:endParaRPr b="1" sz="6000">
              <a:solidFill>
                <a:srgbClr val="FF0000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6000">
                <a:solidFill>
                  <a:srgbClr val="FF0000"/>
                </a:solidFill>
                <a:latin typeface="Droid Sans"/>
                <a:ea typeface="Droid Sans"/>
                <a:cs typeface="Droid Sans"/>
                <a:sym typeface="Droid Sans"/>
              </a:rPr>
              <a:t> POLARITATEA ZAINDU</a:t>
            </a:r>
            <a:endParaRPr b="1" sz="6000">
              <a:solidFill>
                <a:srgbClr val="FF0000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/>
          <p:nvPr/>
        </p:nvSpPr>
        <p:spPr>
          <a:xfrm>
            <a:off x="42300" y="-8"/>
            <a:ext cx="9059400" cy="8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u" sz="4800">
                <a:solidFill>
                  <a:srgbClr val="FF9900"/>
                </a:solidFill>
                <a:latin typeface="Droid Sans"/>
                <a:ea typeface="Droid Sans"/>
                <a:cs typeface="Droid Sans"/>
                <a:sym typeface="Droid Sans"/>
              </a:rPr>
              <a:t>MUNTAI FASE HAU BUKATUTA</a:t>
            </a:r>
            <a:endParaRPr b="1" sz="4800">
              <a:solidFill>
                <a:srgbClr val="FF9900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pic>
        <p:nvPicPr>
          <p:cNvPr id="212" name="Google Shape;212;p37" title="IMG_150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55500"/>
            <a:ext cx="5311002" cy="3539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7" title="IMG_1509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100" y="1335975"/>
            <a:ext cx="5311002" cy="3539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KONTROL PLAKA - ARDUINO UNO</a:t>
            </a:r>
            <a:endParaRPr/>
          </a:p>
        </p:txBody>
      </p:sp>
      <p:sp>
        <p:nvSpPr>
          <p:cNvPr id="114" name="Google Shape;114;p26"/>
          <p:cNvSpPr txBox="1"/>
          <p:nvPr/>
        </p:nvSpPr>
        <p:spPr>
          <a:xfrm>
            <a:off x="0" y="1017725"/>
            <a:ext cx="9077700" cy="8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Arduino Uno-a Atmega 328(datasheet) mikrokontrolagailuan oinarrituriko sarrera-irteera plaka programagarri bat da.  [...] Funtsean, mikroa kontrolatu, elikatu eta ordenagailura erraz konektatzeko beharrezko guztia dauka. </a:t>
            </a:r>
            <a:r>
              <a:rPr lang="eu" sz="1000" u="sng">
                <a:solidFill>
                  <a:schemeClr val="hlink"/>
                </a:solidFill>
                <a:latin typeface="Droid Sans"/>
                <a:ea typeface="Droid Sans"/>
                <a:cs typeface="Droid Sans"/>
                <a:sym typeface="Droid Sans"/>
                <a:hlinkClick r:id="rId3"/>
              </a:rPr>
              <a:t>(ARDUINOA IKASTETXEAN. Aitor Azpiroz)</a:t>
            </a:r>
            <a:endParaRPr sz="1000"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pic>
        <p:nvPicPr>
          <p:cNvPr id="115" name="Google Shape;11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2977" y="1929950"/>
            <a:ext cx="4047300" cy="289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6"/>
          <p:cNvSpPr txBox="1"/>
          <p:nvPr/>
        </p:nvSpPr>
        <p:spPr>
          <a:xfrm>
            <a:off x="126275" y="1588475"/>
            <a:ext cx="4303800" cy="3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EZAUGARRIAK</a:t>
            </a:r>
            <a:endParaRPr b="1"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Mikrokontrolagailua ATmega328(</a:t>
            </a:r>
            <a:r>
              <a:rPr lang="eu" u="sng">
                <a:solidFill>
                  <a:schemeClr val="hlink"/>
                </a:solidFill>
                <a:latin typeface="Droid Sans"/>
                <a:ea typeface="Droid Sans"/>
                <a:cs typeface="Droid Sans"/>
                <a:sym typeface="Droid Sans"/>
                <a:hlinkClick r:id="rId5"/>
              </a:rPr>
              <a:t>datasheet</a:t>
            </a: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)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Lan-tentsioa 5V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Elikadura-tentsioa 7-12 V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Elikadura-tentsioa (onargarriak) 6-20 V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I/O (sarrera-irteera) pin digitalak 14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(horietariko 6k PWM irteera ematen dute)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Sarrera analogikoak 6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I/O (sarrera-irteera) korronteak 40 mA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3.3V-eko pinaren korrontea 50 mA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Flash memoria 32 kB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(horietatik 2 kB, bootloaderrak erabiliak)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SRAM 2 kB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EEPROM 1 kB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Erloju-maiztasuna 16 MHz 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Tamaina 68,6 [2,7] eta 53,3[2,1] </a:t>
            </a:r>
            <a:r>
              <a:rPr lang="eu" u="sng">
                <a:solidFill>
                  <a:schemeClr val="hlink"/>
                </a:solidFill>
                <a:latin typeface="Droid Sans"/>
                <a:ea typeface="Droid Sans"/>
                <a:cs typeface="Droid Sans"/>
                <a:sym typeface="Droid Sans"/>
                <a:hlinkClick r:id="rId6"/>
              </a:rPr>
              <a:t>(planoa)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idx="4294967295" type="title"/>
          </p:nvPr>
        </p:nvSpPr>
        <p:spPr>
          <a:xfrm>
            <a:off x="0" y="2654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MOTOR DRIVER</a:t>
            </a:r>
            <a:r>
              <a:rPr lang="eu"/>
              <a:t> - FUNDUMOTO</a:t>
            </a:r>
            <a:endParaRPr/>
          </a:p>
        </p:txBody>
      </p:sp>
      <p:sp>
        <p:nvSpPr>
          <p:cNvPr id="122" name="Google Shape;122;p27"/>
          <p:cNvSpPr txBox="1"/>
          <p:nvPr/>
        </p:nvSpPr>
        <p:spPr>
          <a:xfrm>
            <a:off x="33150" y="923725"/>
            <a:ext cx="9077700" cy="8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FunduMoto L298P Motor Driver Shield, L298P </a:t>
            </a:r>
            <a:r>
              <a:rPr b="1" i="1"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driver</a:t>
            </a: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-txipean oinarritutako funtzio anitzeko </a:t>
            </a:r>
            <a:r>
              <a:rPr b="1" i="1"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shield</a:t>
            </a: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 da, eta Arduino UNOra egokitzen da, I/O pin bateragarriekin.</a:t>
            </a: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 </a:t>
            </a:r>
            <a:r>
              <a:rPr lang="eu" sz="800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(</a:t>
            </a:r>
            <a:r>
              <a:rPr lang="eu" sz="800" u="sng">
                <a:solidFill>
                  <a:schemeClr val="hlink"/>
                </a:solidFill>
                <a:latin typeface="Droid Sans"/>
                <a:ea typeface="Droid Sans"/>
                <a:cs typeface="Droid Sans"/>
                <a:sym typeface="Droid Sans"/>
                <a:hlinkClick r:id="rId3"/>
              </a:rPr>
              <a:t>https://protosupplies.com/product/l298p-motor-driver-shield/</a:t>
            </a:r>
            <a:r>
              <a:rPr lang="eu" sz="800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)</a:t>
            </a:r>
            <a:endParaRPr sz="800"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123" name="Google Shape;123;p27"/>
          <p:cNvSpPr txBox="1"/>
          <p:nvPr/>
        </p:nvSpPr>
        <p:spPr>
          <a:xfrm>
            <a:off x="33150" y="1628750"/>
            <a:ext cx="4667100" cy="3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EZAUGARRIAK</a:t>
            </a:r>
            <a:endParaRPr b="1"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4.8-24 Vtako 2 DC motor gidatu, 2 A-raino, nominalak (2.5 A gehienez).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Schottky diodoak, motorraren kontrako EMFtaz  integratuak babesteko.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Erregulatutako 5 V Servo-motor bat konektatzeko.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Burrunbagailua  txertatua.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Urruneko berrabiarazteko etengailua.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Bluetooth konektorea (x2).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Ultrasoinu sentsorentzat konektorea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LED RGB konektorea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6 pin analogiko/digital, 5 V eta GND  konektoreekin, sentsorearen akoplamendua errazteko.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roid Sans"/>
              <a:buChar char="●"/>
            </a:pPr>
            <a:r>
              <a:rPr lang="eu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rPr>
              <a:t>Gainean beste txartel bat jartzeko aukera.</a:t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pic>
        <p:nvPicPr>
          <p:cNvPr id="124" name="Google Shape;124;p27"/>
          <p:cNvPicPr preferRelativeResize="0"/>
          <p:nvPr/>
        </p:nvPicPr>
        <p:blipFill rotWithShape="1">
          <a:blip r:embed="rId4">
            <a:alphaModFix/>
          </a:blip>
          <a:srcRect b="13938" l="13501" r="16904" t="10964"/>
          <a:stretch/>
        </p:blipFill>
        <p:spPr>
          <a:xfrm>
            <a:off x="4827150" y="1812663"/>
            <a:ext cx="3888576" cy="314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500" y="807106"/>
            <a:ext cx="4959650" cy="3719743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8"/>
          <p:cNvSpPr txBox="1"/>
          <p:nvPr>
            <p:ph idx="4294967295" type="title"/>
          </p:nvPr>
        </p:nvSpPr>
        <p:spPr>
          <a:xfrm rot="-5400000">
            <a:off x="-2271450" y="2285375"/>
            <a:ext cx="511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MOTOR DRIVER - FUNDUMOTO</a:t>
            </a:r>
            <a:endParaRPr/>
          </a:p>
        </p:txBody>
      </p:sp>
      <p:sp>
        <p:nvSpPr>
          <p:cNvPr id="131" name="Google Shape;131;p28"/>
          <p:cNvSpPr txBox="1"/>
          <p:nvPr>
            <p:ph idx="4294967295" type="title"/>
          </p:nvPr>
        </p:nvSpPr>
        <p:spPr>
          <a:xfrm rot="-5400000">
            <a:off x="-10650" y="2503900"/>
            <a:ext cx="173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PINAK</a:t>
            </a:r>
            <a:endParaRPr/>
          </a:p>
        </p:txBody>
      </p:sp>
      <p:graphicFrame>
        <p:nvGraphicFramePr>
          <p:cNvPr id="132" name="Google Shape;132;p28"/>
          <p:cNvGraphicFramePr/>
          <p:nvPr/>
        </p:nvGraphicFramePr>
        <p:xfrm>
          <a:off x="1260900" y="1118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{E12775D4-5604-4343-A2CD-5ADCACA9515F}</a:tableStyleId>
              </a:tblPr>
              <a:tblGrid>
                <a:gridCol w="622650"/>
                <a:gridCol w="2137450"/>
              </a:tblGrid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u">
                          <a:solidFill>
                            <a:srgbClr val="FF9900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PIN</a:t>
                      </a:r>
                      <a:endParaRPr b="1">
                        <a:solidFill>
                          <a:srgbClr val="FF9900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u">
                          <a:solidFill>
                            <a:srgbClr val="FF9900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ERABILPENA</a:t>
                      </a:r>
                      <a:endParaRPr b="1">
                        <a:solidFill>
                          <a:srgbClr val="FF9900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D0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BLUETOOTH (Rx)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D1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BLUETOOTH (Tx)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D2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NEOPIXEL ARGI ERAZTUNA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7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D3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---- LIBRE (RGB LED)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D4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BUZZER - BURRUNBAGAILUA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5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D5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</a:t>
                      </a: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---- LIBRE (RGB LED)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9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D6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</a:t>
                      </a: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---- LIBRE (RGB LED)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0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D7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ULTRASOINUA - Tigger (T)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D8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ULTRASOINUA - Echo </a:t>
                      </a: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(R)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1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D9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SERBOA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0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D10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A MOTORRA - ABIADURA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3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D11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B MOTORRA - ABIADURA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2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D12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A MOTORRA - BIRA ZENTZUA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D13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B MOTORRA - BIRA ZENTZUA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A0-A1-A2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INFRAGORRIAK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A3-A4-A5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u" sz="1000">
                          <a:solidFill>
                            <a:srgbClr val="FF9900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---- LIBRE (ANALOG IN)</a:t>
                      </a:r>
                      <a:endParaRPr sz="1000">
                        <a:solidFill>
                          <a:srgbClr val="FF9900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T="90000" marB="18000" marR="18000" marL="18000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9"/>
          <p:cNvPicPr preferRelativeResize="0"/>
          <p:nvPr/>
        </p:nvPicPr>
        <p:blipFill rotWithShape="1">
          <a:blip r:embed="rId3">
            <a:alphaModFix/>
          </a:blip>
          <a:srcRect b="5455" l="13068" r="14288" t="7670"/>
          <a:stretch/>
        </p:blipFill>
        <p:spPr>
          <a:xfrm>
            <a:off x="2067400" y="752050"/>
            <a:ext cx="4686900" cy="420342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9"/>
          <p:cNvSpPr txBox="1"/>
          <p:nvPr>
            <p:ph idx="4294967295" type="title"/>
          </p:nvPr>
        </p:nvSpPr>
        <p:spPr>
          <a:xfrm>
            <a:off x="0" y="17935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ARDUINO UNO +</a:t>
            </a:r>
            <a:r>
              <a:rPr lang="eu"/>
              <a:t> FUNDUMOTO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0"/>
          <p:cNvSpPr txBox="1"/>
          <p:nvPr/>
        </p:nvSpPr>
        <p:spPr>
          <a:xfrm>
            <a:off x="0" y="71825"/>
            <a:ext cx="199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MATERIALA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4" name="Google Shape;144;p30"/>
          <p:cNvSpPr txBox="1"/>
          <p:nvPr>
            <p:ph idx="4294967295" type="body"/>
          </p:nvPr>
        </p:nvSpPr>
        <p:spPr>
          <a:xfrm>
            <a:off x="163300" y="718325"/>
            <a:ext cx="4168200" cy="40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1</a:t>
            </a:r>
            <a:r>
              <a:rPr b="1" lang="eu" sz="1600">
                <a:latin typeface="Droid Sans"/>
                <a:ea typeface="Droid Sans"/>
                <a:cs typeface="Droid Sans"/>
                <a:sym typeface="Droid Sans"/>
              </a:rPr>
              <a:t>.- TXASISA MOTOR ETA ELIKADURA ITURRIA MUNTATUA.</a:t>
            </a:r>
            <a:endParaRPr b="1"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u" sz="1600">
                <a:latin typeface="Droid Sans"/>
                <a:ea typeface="Droid Sans"/>
                <a:cs typeface="Droid Sans"/>
                <a:sym typeface="Droid Sans"/>
              </a:rPr>
              <a:t>2.- PLAKA EUSKARRIA</a:t>
            </a:r>
            <a:endParaRPr b="1"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u" sz="1600">
                <a:latin typeface="Droid Sans"/>
                <a:ea typeface="Droid Sans"/>
                <a:cs typeface="Droid Sans"/>
                <a:sym typeface="Droid Sans"/>
              </a:rPr>
              <a:t>3.- ARDUINO UNO MIKROKONTROLAGAILUA</a:t>
            </a:r>
            <a:endParaRPr b="1"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u" sz="1600">
                <a:latin typeface="Droid Sans"/>
                <a:ea typeface="Droid Sans"/>
                <a:cs typeface="Droid Sans"/>
                <a:sym typeface="Droid Sans"/>
              </a:rPr>
              <a:t>4.- FUNDUMOTO MOTOR SHIELD</a:t>
            </a:r>
            <a:endParaRPr b="1"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u" sz="1600">
                <a:latin typeface="Droid Sans"/>
                <a:ea typeface="Droid Sans"/>
                <a:cs typeface="Droid Sans"/>
                <a:sym typeface="Droid Sans"/>
              </a:rPr>
              <a:t>5.- LOTURA OSAGAIAK:</a:t>
            </a:r>
            <a:endParaRPr b="1"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roid Sans"/>
              <a:buChar char="●"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M3x15 NYLON ZUTABEAK: 4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Droid Sans"/>
              <a:buChar char="●"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M3x6 NYLON ZUTABEAK:4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Droid Sans"/>
              <a:buChar char="●"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M3 NYLON AZKOINAK: 7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Droid Sans"/>
              <a:buChar char="●"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M3x6 NYLON TORLOJUAK: 8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</p:txBody>
      </p:sp>
      <p:pic>
        <p:nvPicPr>
          <p:cNvPr id="145" name="Google Shape;145;p30" title="IMG_1493.JPG"/>
          <p:cNvPicPr preferRelativeResize="0"/>
          <p:nvPr/>
        </p:nvPicPr>
        <p:blipFill rotWithShape="1">
          <a:blip r:embed="rId3">
            <a:alphaModFix/>
          </a:blip>
          <a:srcRect b="11832" l="23858" r="9103" t="0"/>
          <a:stretch/>
        </p:blipFill>
        <p:spPr>
          <a:xfrm>
            <a:off x="3734325" y="71825"/>
            <a:ext cx="5304776" cy="46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1"/>
          <p:cNvSpPr txBox="1"/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/>
              <a:t>URRATSAK</a:t>
            </a:r>
            <a:endParaRPr/>
          </a:p>
        </p:txBody>
      </p:sp>
      <p:sp>
        <p:nvSpPr>
          <p:cNvPr id="151" name="Google Shape;151;p31"/>
          <p:cNvSpPr txBox="1"/>
          <p:nvPr>
            <p:ph idx="1" type="body"/>
          </p:nvPr>
        </p:nvSpPr>
        <p:spPr>
          <a:xfrm>
            <a:off x="311700" y="1077600"/>
            <a:ext cx="8832300" cy="37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1.- PLAKEN EUSKARRIAN M3x6 ZUTABEAK TORLOJUEKIN LOTU.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2.- TXASISEAN M3x15 ZUTABEAK TORLOJUEKIN LOTU.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3.- PLAKEN EUSKARRIA TXASISEAN JARRITAKO ZUTABEETARA AZKOINEN BIDEZ LOTU.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4</a:t>
            </a: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.- ARDUINO UNO PLAKEN EUSKARRIAN JARRI ETA AZKOINEKIN LOTU.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5.- FUNDUMOTO MOTOR SHIELD-A ARDUINOAREN GAINEAN JARRI (KONTUZ HANKATXOEKIN)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6.- ELIKADURA KABLEAK JARRI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7.- MOTORREN KABLEAK JARRI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8</a:t>
            </a:r>
            <a:r>
              <a:rPr lang="eu" sz="1600">
                <a:latin typeface="Droid Sans"/>
                <a:ea typeface="Droid Sans"/>
                <a:cs typeface="Droid Sans"/>
                <a:sym typeface="Droid Sans"/>
              </a:rPr>
              <a:t>.- 18650 BATERIAK EUSKARRIAN JARRI ETA ETENGAILUA “0” POSIZIOAN.</a:t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/>
        </p:nvSpPr>
        <p:spPr>
          <a:xfrm>
            <a:off x="0" y="71825"/>
            <a:ext cx="9144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1-2-3.- </a:t>
            </a:r>
            <a:r>
              <a:rPr lang="eu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ZUTABEAK TXASISEAN ETA PLAKEN EUSKARRIAN TORLOJUEKIN LOTU ETA GERO EUSKARRIA TXASISERA AZKOINEN BIDEZ LOTU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57" name="Google Shape;157;p32" title="IMG_149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00" y="1087625"/>
            <a:ext cx="3058785" cy="20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2" title="IMG_1495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86" y="2804088"/>
            <a:ext cx="3058816" cy="2038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32" title="IMG_1496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1451" y="1087625"/>
            <a:ext cx="5634156" cy="375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3"/>
          <p:cNvSpPr txBox="1"/>
          <p:nvPr/>
        </p:nvSpPr>
        <p:spPr>
          <a:xfrm>
            <a:off x="0" y="71825"/>
            <a:ext cx="9144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4-5</a:t>
            </a:r>
            <a:r>
              <a:rPr lang="eu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.- </a:t>
            </a:r>
            <a:r>
              <a:rPr lang="eu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ARDUINO UNO PLAKEN EUSKARRIRA AZKOINEN BIDEZ LOTU ETA FUNDUMOTO SHIEL-a ARDUINO GAINEAN JARRI.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65" name="Google Shape;165;p33" title="IMG_149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83300"/>
            <a:ext cx="3241098" cy="2160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3" title="IMG_1497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17175"/>
            <a:ext cx="3241098" cy="2160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33" title="IMG_1499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3498" y="1240025"/>
            <a:ext cx="5598100" cy="3731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